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am: Nik Čadež, Nik Jukič, Gašper Kolbezen"/>
          <p:cNvSpPr txBox="1"/>
          <p:nvPr>
            <p:ph type="body" idx="21"/>
          </p:nvPr>
        </p:nvSpPr>
        <p:spPr>
          <a:xfrm>
            <a:off x="1206499" y="11929263"/>
            <a:ext cx="21971002" cy="5467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93419">
              <a:defRPr sz="3024"/>
            </a:lvl1pPr>
          </a:lstStyle>
          <a:p>
            <a:pPr/>
            <a:r>
              <a:t>Team: Nik Čadež, Nik Jukič, Gašper Kolbezen</a:t>
            </a:r>
          </a:p>
        </p:txBody>
      </p:sp>
      <p:sp>
        <p:nvSpPr>
          <p:cNvPr id="172" name="Faculty Schedule Redesign Project"/>
          <p:cNvSpPr txBox="1"/>
          <p:nvPr>
            <p:ph type="ctrTitle"/>
          </p:nvPr>
        </p:nvSpPr>
        <p:spPr>
          <a:xfrm>
            <a:off x="1206498" y="3266735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spc="-270" sz="13500"/>
            </a:lvl1pPr>
          </a:lstStyle>
          <a:p>
            <a:pPr/>
            <a:r>
              <a:t>Faculty Schedule Redesign Project</a:t>
            </a:r>
          </a:p>
        </p:txBody>
      </p:sp>
      <p:sp>
        <p:nvSpPr>
          <p:cNvPr id="173" name="University of Ljubljana, Faculty of Computer and Information Science"/>
          <p:cNvSpPr txBox="1"/>
          <p:nvPr>
            <p:ph type="subTitle" sz="quarter" idx="1"/>
          </p:nvPr>
        </p:nvSpPr>
        <p:spPr>
          <a:xfrm>
            <a:off x="1350726" y="8023115"/>
            <a:ext cx="21682548" cy="729501"/>
          </a:xfrm>
          <a:prstGeom prst="rect">
            <a:avLst/>
          </a:prstGeom>
        </p:spPr>
        <p:txBody>
          <a:bodyPr/>
          <a:lstStyle>
            <a:lvl1pPr defTabSz="619125">
              <a:defRPr sz="4125"/>
            </a:lvl1pPr>
          </a:lstStyle>
          <a:p>
            <a:pPr/>
            <a:r>
              <a:t>University of Ljubljana, Faculty of Computer and Information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Question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rrent schedule system limitations:"/>
          <p:cNvSpPr txBox="1"/>
          <p:nvPr>
            <p:ph type="title"/>
          </p:nvPr>
        </p:nvSpPr>
        <p:spPr>
          <a:xfrm>
            <a:off x="1206500" y="-2092648"/>
            <a:ext cx="9779001" cy="5882273"/>
          </a:xfrm>
          <a:prstGeom prst="rect">
            <a:avLst/>
          </a:prstGeom>
        </p:spPr>
        <p:txBody>
          <a:bodyPr/>
          <a:lstStyle/>
          <a:p>
            <a:pPr/>
            <a:r>
              <a:t>Current schedule system limitations:</a:t>
            </a:r>
          </a:p>
        </p:txBody>
      </p:sp>
      <p:sp>
        <p:nvSpPr>
          <p:cNvPr id="176" name="Poor mobile experience…"/>
          <p:cNvSpPr txBox="1"/>
          <p:nvPr>
            <p:ph type="body" sz="quarter" idx="1"/>
          </p:nvPr>
        </p:nvSpPr>
        <p:spPr>
          <a:xfrm>
            <a:off x="1206500" y="3851650"/>
            <a:ext cx="9779001" cy="3219649"/>
          </a:xfrm>
          <a:prstGeom prst="rect">
            <a:avLst/>
          </a:prstGeom>
        </p:spPr>
        <p:txBody>
          <a:bodyPr/>
          <a:lstStyle/>
          <a:p>
            <a:pPr marL="642620" indent="-642620" defTabSz="759459">
              <a:buSzPct val="123000"/>
              <a:buChar char="•"/>
              <a:defRPr sz="5060"/>
            </a:pPr>
            <a:r>
              <a:t>Poor mobile experience</a:t>
            </a:r>
          </a:p>
          <a:p>
            <a:pPr marL="642620" indent="-642620" defTabSz="759459">
              <a:buSzPct val="123000"/>
              <a:buChar char="•"/>
              <a:defRPr sz="5060"/>
            </a:pPr>
            <a:r>
              <a:t>Limited functionality</a:t>
            </a:r>
          </a:p>
          <a:p>
            <a:pPr marL="642620" indent="-642620" defTabSz="759459">
              <a:buSzPct val="123000"/>
              <a:buChar char="•"/>
              <a:defRPr sz="5060"/>
            </a:pPr>
            <a:r>
              <a:t>Poor usability</a:t>
            </a:r>
          </a:p>
        </p:txBody>
      </p:sp>
      <p:pic>
        <p:nvPicPr>
          <p:cNvPr id="177" name="Black and white photo of shadows cast on a concrete structure" descr="Black and white photo of shadows cast on a concrete structur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119" t="0" r="11119" b="0"/>
          <a:stretch>
            <a:fillRect/>
          </a:stretch>
        </p:blipFill>
        <p:spPr>
          <a:xfrm>
            <a:off x="12188626" y="1263650"/>
            <a:ext cx="10921713" cy="11188700"/>
          </a:xfrm>
          <a:prstGeom prst="rect">
            <a:avLst/>
          </a:prstGeom>
          <a:ln>
            <a:solidFill>
              <a:srgbClr val="F3F7F5"/>
            </a:solidFill>
          </a:ln>
        </p:spPr>
      </p:pic>
      <p:sp>
        <p:nvSpPr>
          <p:cNvPr id="178" name="Project goals"/>
          <p:cNvSpPr txBox="1"/>
          <p:nvPr/>
        </p:nvSpPr>
        <p:spPr>
          <a:xfrm>
            <a:off x="1206500" y="7613702"/>
            <a:ext cx="9779001" cy="173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Project goals</a:t>
            </a:r>
          </a:p>
        </p:txBody>
      </p:sp>
      <p:sp>
        <p:nvSpPr>
          <p:cNvPr id="179" name="Create user-friendly, mobile-optimized schedule system"/>
          <p:cNvSpPr txBox="1"/>
          <p:nvPr/>
        </p:nvSpPr>
        <p:spPr>
          <a:xfrm>
            <a:off x="1206500" y="9432001"/>
            <a:ext cx="9779001" cy="2402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28650" indent="-628650" defTabSz="74295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4950"/>
            </a:lvl1pPr>
          </a:lstStyle>
          <a:p>
            <a:pPr/>
            <a:r>
              <a:t>Create user-friendly, mobile-optimized schedule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search"/>
          <p:cNvSpPr txBox="1"/>
          <p:nvPr/>
        </p:nvSpPr>
        <p:spPr>
          <a:xfrm>
            <a:off x="1392132" y="1826187"/>
            <a:ext cx="4819842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Research</a:t>
            </a:r>
          </a:p>
        </p:txBody>
      </p:sp>
      <p:sp>
        <p:nvSpPr>
          <p:cNvPr id="182" name="User-centered design approach…"/>
          <p:cNvSpPr txBox="1"/>
          <p:nvPr/>
        </p:nvSpPr>
        <p:spPr>
          <a:xfrm>
            <a:off x="1411347" y="4052513"/>
            <a:ext cx="11342689" cy="353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98500" indent="-6985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5500"/>
            </a:pPr>
            <a:r>
              <a:t>User-centered design approach</a:t>
            </a:r>
          </a:p>
          <a:p>
            <a:pPr marL="698500" indent="-6985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5500"/>
            </a:pPr>
            <a:r>
              <a:t>Brainstorming session</a:t>
            </a:r>
          </a:p>
          <a:p>
            <a:pPr marL="698500" indent="-6985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5500"/>
            </a:pPr>
            <a:r>
              <a:t>Initial survey with 20 students</a:t>
            </a:r>
          </a:p>
          <a:p>
            <a:pPr marL="698500" indent="-6985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5500"/>
            </a:pPr>
            <a:r>
              <a:t>Key findings</a:t>
            </a:r>
          </a:p>
        </p:txBody>
      </p:sp>
      <p:sp>
        <p:nvSpPr>
          <p:cNvPr id="183" name="80% prefer Google Calendar…"/>
          <p:cNvSpPr txBox="1"/>
          <p:nvPr/>
        </p:nvSpPr>
        <p:spPr>
          <a:xfrm>
            <a:off x="2265479" y="8125500"/>
            <a:ext cx="9634424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80% prefer Google Calendar</a:t>
            </a:r>
          </a:p>
          <a:p>
            <a:pPr marL="228600" indent="-228600">
              <a:buSzPct val="100000"/>
              <a:buChar char="•"/>
            </a:pPr>
            <a:r>
              <a:t>Need for better mobile experience</a:t>
            </a:r>
          </a:p>
          <a:p>
            <a:pPr marL="228600" indent="-228600">
              <a:buSzPct val="100000"/>
              <a:buChar char="•"/>
            </a:pPr>
            <a:r>
              <a:t>Desire for schedule customization</a:t>
            </a:r>
          </a:p>
        </p:txBody>
      </p:sp>
      <p:pic>
        <p:nvPicPr>
          <p:cNvPr id="184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6710" y="1829003"/>
            <a:ext cx="10116515" cy="4256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56710" y="7037022"/>
            <a:ext cx="10116516" cy="4256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esign Principles"/>
          <p:cNvSpPr txBox="1"/>
          <p:nvPr/>
        </p:nvSpPr>
        <p:spPr>
          <a:xfrm>
            <a:off x="1008663" y="1653250"/>
            <a:ext cx="8718996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Design Principles</a:t>
            </a:r>
          </a:p>
        </p:txBody>
      </p:sp>
      <p:sp>
        <p:nvSpPr>
          <p:cNvPr id="188" name="Key principles identified:"/>
          <p:cNvSpPr txBox="1"/>
          <p:nvPr/>
        </p:nvSpPr>
        <p:spPr>
          <a:xfrm>
            <a:off x="856676" y="4274433"/>
            <a:ext cx="9022970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Key principles identified:</a:t>
            </a:r>
          </a:p>
        </p:txBody>
      </p:sp>
      <p:sp>
        <p:nvSpPr>
          <p:cNvPr id="189" name="Organization (daily/weekly/monthly views)…"/>
          <p:cNvSpPr txBox="1"/>
          <p:nvPr/>
        </p:nvSpPr>
        <p:spPr>
          <a:xfrm>
            <a:off x="1545853" y="5810572"/>
            <a:ext cx="11861903" cy="570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</a:pPr>
            <a:r>
              <a:t> Organization (daily/weekly/monthly views)</a:t>
            </a:r>
          </a:p>
          <a:p>
            <a:pPr/>
            <a:r>
              <a:t>• Visual coherence (color coding)</a:t>
            </a:r>
          </a:p>
          <a:p>
            <a:pPr/>
            <a:r>
              <a:t>• Intuitive interface</a:t>
            </a:r>
          </a:p>
          <a:p>
            <a:pPr/>
            <a:r>
              <a:t>• Enhanced navigation</a:t>
            </a:r>
          </a:p>
          <a:p>
            <a:pPr/>
            <a:r>
              <a:t>• Customization options</a:t>
            </a:r>
          </a:p>
        </p:txBody>
      </p:sp>
      <p:pic>
        <p:nvPicPr>
          <p:cNvPr id="190" name="Screenshot 2025-01-13 at 8.27.43 PM.png" descr="Screenshot 2025-01-13 at 8.27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28148" y="2027034"/>
            <a:ext cx="4915350" cy="9661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shot 2025-01-13 at 8.27.56 PM.png" descr="Screenshot 2025-01-13 at 8.27.5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69375" y="2027034"/>
            <a:ext cx="5103062" cy="9661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evelopment Process"/>
          <p:cNvSpPr txBox="1"/>
          <p:nvPr/>
        </p:nvSpPr>
        <p:spPr>
          <a:xfrm>
            <a:off x="1008663" y="2287350"/>
            <a:ext cx="10998900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Development Process</a:t>
            </a:r>
          </a:p>
        </p:txBody>
      </p:sp>
      <p:sp>
        <p:nvSpPr>
          <p:cNvPr id="194" name="• Low-fidelity prototypes…"/>
          <p:cNvSpPr txBox="1"/>
          <p:nvPr/>
        </p:nvSpPr>
        <p:spPr>
          <a:xfrm>
            <a:off x="1054189" y="4283817"/>
            <a:ext cx="10907879" cy="6932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• Low-fidelity prototypes</a:t>
            </a:r>
          </a:p>
          <a:p>
            <a:pPr/>
            <a:r>
              <a:t> • Multiple iterations based on feedback</a:t>
            </a:r>
          </a:p>
          <a:p>
            <a:pPr/>
            <a:r>
              <a:t> • High-fidelity Figma prototype</a:t>
            </a:r>
          </a:p>
          <a:p>
            <a:pPr/>
            <a:r>
              <a:t> • Usability testing with real users</a:t>
            </a:r>
          </a:p>
          <a:p>
            <a:pPr/>
            <a:r>
              <a:t> • A/B testing for interface elements</a:t>
            </a:r>
          </a:p>
        </p:txBody>
      </p:sp>
      <p:pic>
        <p:nvPicPr>
          <p:cNvPr id="195" name="low-fidelity-prototype.png" descr="low-fidelity-prototy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0617" y="1272535"/>
            <a:ext cx="4659356" cy="580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shot 2025-01-13 at 8.29.42 PM.png" descr="Screenshot 2025-01-13 at 8.29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84545" y="1310342"/>
            <a:ext cx="5268881" cy="11095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creenshot 2025-01-13 at 8.31.06 PM.png" descr="Screenshot 2025-01-13 at 8.31.0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78119" y="7401804"/>
            <a:ext cx="3851127" cy="4816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econd iteration"/>
          <p:cNvSpPr txBox="1"/>
          <p:nvPr/>
        </p:nvSpPr>
        <p:spPr>
          <a:xfrm>
            <a:off x="1008663" y="2421856"/>
            <a:ext cx="8244016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Second iteration</a:t>
            </a:r>
          </a:p>
        </p:txBody>
      </p:sp>
      <p:sp>
        <p:nvSpPr>
          <p:cNvPr id="200" name="Brainstorming…"/>
          <p:cNvSpPr txBox="1"/>
          <p:nvPr/>
        </p:nvSpPr>
        <p:spPr>
          <a:xfrm>
            <a:off x="1073405" y="4616709"/>
            <a:ext cx="11685728" cy="448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•"/>
            </a:pPr>
            <a:r>
              <a:t>Brainstorming</a:t>
            </a:r>
          </a:p>
          <a:p>
            <a:pPr marL="609600" indent="-609600">
              <a:buSzPct val="123000"/>
              <a:buChar char="•"/>
            </a:pPr>
            <a:r>
              <a:t>A/B testing survey</a:t>
            </a:r>
          </a:p>
          <a:p>
            <a:pPr marL="609600" indent="-609600">
              <a:buSzPct val="123000"/>
              <a:buChar char="•"/>
            </a:pPr>
            <a:r>
              <a:t>Implemented winning designs</a:t>
            </a:r>
          </a:p>
          <a:p>
            <a:pPr marL="609600" indent="-609600">
              <a:buSzPct val="123000"/>
              <a:buChar char="•"/>
            </a:pPr>
            <a:r>
              <a:t>Accessibility features for color blindness</a:t>
            </a:r>
          </a:p>
        </p:txBody>
      </p:sp>
      <p:pic>
        <p:nvPicPr>
          <p:cNvPr id="201" name="Screenshot 2025-01-13 at 8.32.51 PM.png" descr="Screenshot 2025-01-13 at 8.32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83272" y="873271"/>
            <a:ext cx="7205193" cy="7487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68838" y="8769925"/>
            <a:ext cx="10306728" cy="4336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inal Solution Features"/>
          <p:cNvSpPr txBox="1"/>
          <p:nvPr/>
        </p:nvSpPr>
        <p:spPr>
          <a:xfrm>
            <a:off x="1008663" y="2344995"/>
            <a:ext cx="11411269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Final Solution Features</a:t>
            </a:r>
          </a:p>
        </p:txBody>
      </p:sp>
      <p:sp>
        <p:nvSpPr>
          <p:cNvPr id="205" name="Intuitive sidebar navigation…"/>
          <p:cNvSpPr txBox="1"/>
          <p:nvPr/>
        </p:nvSpPr>
        <p:spPr>
          <a:xfrm>
            <a:off x="1111835" y="4619234"/>
            <a:ext cx="10445802" cy="570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•"/>
            </a:pPr>
            <a:r>
              <a:t>Intuitive sidebar navigation</a:t>
            </a:r>
          </a:p>
          <a:p>
            <a:pPr marL="609600" indent="-609600">
              <a:buSzPct val="123000"/>
              <a:buChar char="•"/>
            </a:pPr>
            <a:r>
              <a:t>Comprehensive search functionality</a:t>
            </a:r>
          </a:p>
          <a:p>
            <a:pPr marL="609600" indent="-609600">
              <a:buSzPct val="123000"/>
              <a:buChar char="•"/>
            </a:pPr>
            <a:r>
              <a:t>Schedule customization</a:t>
            </a:r>
          </a:p>
          <a:p>
            <a:pPr marL="609600" indent="-609600">
              <a:buSzPct val="123000"/>
              <a:buChar char="•"/>
            </a:pPr>
            <a:r>
              <a:t>Online classroom integration</a:t>
            </a:r>
          </a:p>
          <a:p>
            <a:pPr marL="609600" indent="-609600">
              <a:buSzPct val="123000"/>
              <a:buChar char="•"/>
            </a:pPr>
            <a:r>
              <a:t>Mobile friendly design!</a:t>
            </a:r>
          </a:p>
        </p:txBody>
      </p:sp>
      <p:pic>
        <p:nvPicPr>
          <p:cNvPr id="206" name="Screenshot 2025-01-13 at 8.35.44 PM.png" descr="Screenshot 2025-01-13 at 8.35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1054" y="560905"/>
            <a:ext cx="3807590" cy="7313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reenshot 2025-01-13 at 8.40.26 PM.png" descr="Screenshot 2025-01-13 at 8.40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52367" y="559111"/>
            <a:ext cx="3807590" cy="7316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shot 2025-01-13 at 8.40.43 PM.png" descr="Screenshot 2025-01-13 at 8.40.4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89860" y="6896327"/>
            <a:ext cx="3416422" cy="6581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shot 2025-01-13 at 8.40.56 PM.png" descr="Screenshot 2025-01-13 at 8.40.5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92601" y="6896327"/>
            <a:ext cx="3236870" cy="6581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sults &amp; Impact"/>
          <p:cNvSpPr txBox="1"/>
          <p:nvPr/>
        </p:nvSpPr>
        <p:spPr>
          <a:xfrm>
            <a:off x="1020170" y="1535792"/>
            <a:ext cx="8540878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Results &amp; Impact</a:t>
            </a:r>
          </a:p>
        </p:txBody>
      </p:sp>
      <p:sp>
        <p:nvSpPr>
          <p:cNvPr id="212" name="Successfully addressed initial objectives…"/>
          <p:cNvSpPr txBox="1"/>
          <p:nvPr/>
        </p:nvSpPr>
        <p:spPr>
          <a:xfrm>
            <a:off x="693772" y="3679108"/>
            <a:ext cx="11686338" cy="5707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•"/>
            </a:pPr>
            <a:r>
              <a:t>Successfully addressed initial objectives</a:t>
            </a:r>
          </a:p>
          <a:p>
            <a:pPr marL="609600" indent="-609600">
              <a:buSzPct val="123000"/>
              <a:buChar char="•"/>
            </a:pPr>
            <a:r>
              <a:t>Improved mobile usability</a:t>
            </a:r>
          </a:p>
          <a:p>
            <a:pPr marL="609600" indent="-609600">
              <a:buSzPct val="123000"/>
              <a:buChar char="•"/>
            </a:pPr>
            <a:r>
              <a:t>Enhanced user experience</a:t>
            </a:r>
          </a:p>
          <a:p>
            <a:pPr marL="609600" indent="-609600">
              <a:buSzPct val="123000"/>
              <a:buChar char="•"/>
            </a:pPr>
            <a:r>
              <a:t>Ready for future implementation</a:t>
            </a:r>
          </a:p>
          <a:p>
            <a:pPr marL="609600" indent="-609600">
              <a:buSzPct val="123000"/>
              <a:buChar char="•"/>
            </a:pPr>
            <a:r>
              <a:t>Positive user feedback</a:t>
            </a:r>
          </a:p>
        </p:txBody>
      </p:sp>
      <p:pic>
        <p:nvPicPr>
          <p:cNvPr id="213" name="Screenshot 2025-01-13 at 8.35.44 PM.png" descr="Screenshot 2025-01-13 at 8.35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1182" y="3756682"/>
            <a:ext cx="5002273" cy="9607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shot 2025-01-13 at 8.35.38 PM.png" descr="Screenshot 2025-01-13 at 8.35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39608" y="3756682"/>
            <a:ext cx="4952316" cy="9607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creenshot 2025-01-13 at 8.36.31 PM.png" descr="Screenshot 2025-01-13 at 8.36.3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86062" y="5086365"/>
            <a:ext cx="3811876" cy="8140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hank you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